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gOocBoi4yS8Ygv6CT9s6SdaABXY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Woordzoeker Eerlijk delen</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rtl="0" algn="ctr">
              <a:spcBef>
                <a:spcPts val="0"/>
              </a:spcBef>
              <a:spcAft>
                <a:spcPts val="0"/>
              </a:spcAft>
              <a:buClr>
                <a:srgbClr val="000000"/>
              </a:buClr>
              <a:buSzPts val="1600"/>
              <a:buFont typeface="Arial"/>
              <a:buNone/>
            </a:pPr>
            <a:r>
              <a:rPr i="1" lang="nl" sz="1100">
                <a:solidFill>
                  <a:srgbClr val="F39430"/>
                </a:solidFill>
                <a:highlight>
                  <a:srgbClr val="FFFFFF"/>
                </a:highlight>
              </a:rPr>
              <a:t>1 Koningen 17:13-15</a:t>
            </a:r>
            <a:endParaRPr i="1" sz="1100">
              <a:solidFill>
                <a:srgbClr val="F39430"/>
              </a:solidFill>
              <a:highlight>
                <a:srgbClr val="FFFFFF"/>
              </a:highlight>
            </a:endParaRPr>
          </a:p>
          <a:p>
            <a:pPr indent="0" lvl="0" marL="0" marR="0" rtl="0" algn="ctr">
              <a:lnSpc>
                <a:spcPct val="100000"/>
              </a:lnSpc>
              <a:spcBef>
                <a:spcPts val="0"/>
              </a:spcBef>
              <a:spcAft>
                <a:spcPts val="0"/>
              </a:spcAft>
              <a:buNone/>
            </a:pPr>
            <a:r>
              <a:rPr i="1" lang="nl" sz="1100">
                <a:solidFill>
                  <a:srgbClr val="F39430"/>
                </a:solidFill>
                <a:highlight>
                  <a:srgbClr val="FFFFFF"/>
                </a:highlight>
              </a:rPr>
              <a:t>Toen zei Elia tegen haar: ‘Maakt u zich geen zorgen. Ga naar huis en doe wat u van plan was. Maar bak eerst wat brood voor mij en breng me dat. Dan kunt u daarna iets klaarmaken voor uzelf en uw zoon. Want er zal steeds genoeg meel en olie zijn, ook al valt er nog geen regen op het land. Dat heeft de Heer, de God van Israël, beloofd.’ De vrouw ging naar huis en deed wat Elia gezegd had. Zijzelf, de mensen in haar huis en Elia hadden elke dag genoeg te eten. De vrouw ging naar huis en deed wat Elia gezegd had. Zijzelf, de mensen in haar huis en Elia hadden elke dag genoeg te eten. </a:t>
            </a:r>
            <a:endParaRPr i="1" sz="1100">
              <a:solidFill>
                <a:srgbClr val="F39430"/>
              </a:solidFill>
              <a:highlight>
                <a:srgbClr val="FFFFFF"/>
              </a:highlight>
            </a:endParaRPr>
          </a:p>
          <a:p>
            <a:pPr indent="0" lvl="0" marL="0" marR="0" rtl="0" algn="ctr">
              <a:lnSpc>
                <a:spcPct val="100000"/>
              </a:lnSpc>
              <a:spcBef>
                <a:spcPts val="0"/>
              </a:spcBef>
              <a:spcAft>
                <a:spcPts val="0"/>
              </a:spcAft>
              <a:buClr>
                <a:srgbClr val="000000"/>
              </a:buClr>
              <a:buSzPts val="1600"/>
              <a:buFont typeface="Arial"/>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endParaRPr b="1" sz="1200"/>
          </a:p>
          <a:p>
            <a:pPr indent="0" lvl="0" marL="0" marR="0" rtl="0" algn="l">
              <a:lnSpc>
                <a:spcPct val="100000"/>
              </a:lnSpc>
              <a:spcBef>
                <a:spcPts val="0"/>
              </a:spcBef>
              <a:spcAft>
                <a:spcPts val="0"/>
              </a:spcAft>
              <a:buClr>
                <a:srgbClr val="000000"/>
              </a:buClr>
              <a:buSzPts val="1600"/>
              <a:buFont typeface="Arial"/>
              <a:buNone/>
            </a:pPr>
            <a:r>
              <a:t/>
            </a:r>
            <a:endParaRPr b="1" sz="1200"/>
          </a:p>
          <a:p>
            <a:pPr indent="-304800" lvl="0" marL="457200" marR="0" rtl="0" algn="l">
              <a:lnSpc>
                <a:spcPct val="100000"/>
              </a:lnSpc>
              <a:spcBef>
                <a:spcPts val="0"/>
              </a:spcBef>
              <a:spcAft>
                <a:spcPts val="0"/>
              </a:spcAft>
              <a:buSzPts val="1200"/>
              <a:buChar char="●"/>
            </a:pPr>
            <a:r>
              <a:rPr lang="nl" sz="1200"/>
              <a:t>Maak de woordzoeker (individueel of in een groepje)</a:t>
            </a:r>
            <a:endParaRPr sz="1200"/>
          </a:p>
          <a:p>
            <a:pPr indent="-304800" lvl="0" marL="457200" marR="0" rtl="0" algn="l">
              <a:lnSpc>
                <a:spcPct val="100000"/>
              </a:lnSpc>
              <a:spcBef>
                <a:spcPts val="0"/>
              </a:spcBef>
              <a:spcAft>
                <a:spcPts val="0"/>
              </a:spcAft>
              <a:buSzPts val="1200"/>
              <a:buChar char="●"/>
            </a:pPr>
            <a:r>
              <a:rPr lang="nl" sz="1200"/>
              <a:t>Bespreek daarna de vragen</a:t>
            </a:r>
            <a:endParaRPr sz="1200"/>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Om door te praten</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sz="1200"/>
          </a:p>
          <a:p>
            <a:pPr indent="-304800" lvl="0" marL="457200" marR="0" rtl="0" algn="l">
              <a:lnSpc>
                <a:spcPct val="100000"/>
              </a:lnSpc>
              <a:spcBef>
                <a:spcPts val="0"/>
              </a:spcBef>
              <a:spcAft>
                <a:spcPts val="0"/>
              </a:spcAft>
              <a:buSzPts val="1200"/>
              <a:buChar char="●"/>
            </a:pPr>
            <a:r>
              <a:rPr lang="nl" sz="1200"/>
              <a:t>Wat vind jij van de reactie van de weduwe van Sarefat op de vraag van Elia?</a:t>
            </a:r>
            <a:endParaRPr sz="1200"/>
          </a:p>
          <a:p>
            <a:pPr indent="-304800" lvl="0" marL="457200" marR="0" rtl="0" algn="l">
              <a:lnSpc>
                <a:spcPct val="100000"/>
              </a:lnSpc>
              <a:spcBef>
                <a:spcPts val="0"/>
              </a:spcBef>
              <a:spcAft>
                <a:spcPts val="0"/>
              </a:spcAft>
              <a:buSzPts val="1200"/>
              <a:buChar char="●"/>
            </a:pPr>
            <a:r>
              <a:rPr lang="nl" sz="1200"/>
              <a:t>Wat zou jij doen als je de weduwe van Sarefat was en deze vraag van Elia kreeg?</a:t>
            </a:r>
            <a:endParaRPr sz="1200"/>
          </a:p>
        </p:txBody>
      </p:sp>
      <p:pic>
        <p:nvPicPr>
          <p:cNvPr id="55" name="Google Shape;55;p1"/>
          <p:cNvPicPr preferRelativeResize="0"/>
          <p:nvPr/>
        </p:nvPicPr>
        <p:blipFill>
          <a:blip r:embed="rId4">
            <a:alphaModFix/>
          </a:blip>
          <a:stretch>
            <a:fillRect/>
          </a:stretch>
        </p:blipFill>
        <p:spPr>
          <a:xfrm>
            <a:off x="2201650" y="7696200"/>
            <a:ext cx="2454700" cy="14044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